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56" r:id="rId3"/>
    <p:sldId id="257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åvard Høydahl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6763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9866-41D7-0747-98B4-BF808BAD30A1}" type="datetimeFigureOut">
              <a:rPr lang="nn-NO" smtClean="0"/>
              <a:pPr/>
              <a:t>27-03-18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C8E36-1247-874C-984B-D98C792064D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8D4BE-C7C6-874C-BE0B-97431D11DBF2}" type="datetimeFigureOut">
              <a:rPr lang="nn-NO" smtClean="0"/>
              <a:pPr/>
              <a:t>27-03-18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B9CB-8F5F-824E-A68B-8CD6D47CEFA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F84E-DA39-9F49-BD48-7E743957D14D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750D-3D9D-A847-8A97-11C2A3A2487D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584-1CE1-9A45-990F-F95E614609D4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BF01-C9BB-8447-A559-EE44A170A95A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B27-67D2-A243-9464-9FD2AE2991BC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99B7-DD18-4F4F-A371-2DCAE56987BE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DDE-8D58-2740-9939-FE61320DB50B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B2B4-BA43-724F-855A-7DF236363F6C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B370-AED9-DC4D-AF3A-BB48DB359E08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6E19-A811-084B-A4D3-E1A25F5C5C23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0F0A-2B66-5C48-82AD-574DCADBC932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49A5-13A4-3846-8156-2C1C8E6F55D8}" type="datetime1">
              <a:rPr lang="nn-NO" smtClean="0"/>
              <a:pPr/>
              <a:t>27-03-18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7778A-55E4-E242-ADA8-A04B8146938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0000"/>
                </a:solidFill>
              </a:rPr>
              <a:t>Praksiskollektivet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  </a:t>
            </a:r>
            <a:r>
              <a:rPr lang="nb-NO" sz="2600" dirty="0" smtClean="0">
                <a:latin typeface="Arial Black"/>
                <a:cs typeface="Arial Black"/>
              </a:rPr>
              <a:t>Sjekkliste til pasient </a:t>
            </a:r>
          </a:p>
          <a:p>
            <a:pPr>
              <a:buNone/>
            </a:pPr>
            <a:r>
              <a:rPr lang="nb-NO" sz="2600" dirty="0" smtClean="0">
                <a:latin typeface="Arial Black"/>
                <a:cs typeface="Arial Black"/>
              </a:rPr>
              <a:t>om tilstander i </a:t>
            </a:r>
            <a:r>
              <a:rPr lang="nb-NO" sz="2600" dirty="0" err="1" smtClean="0">
                <a:latin typeface="Arial Black"/>
                <a:cs typeface="Arial Black"/>
              </a:rPr>
              <a:t>underex</a:t>
            </a:r>
            <a:r>
              <a:rPr lang="nb-NO" sz="2600" dirty="0" smtClean="0">
                <a:latin typeface="Arial Black"/>
                <a:cs typeface="Arial Black"/>
              </a:rPr>
              <a:t>.</a:t>
            </a:r>
            <a:endParaRPr lang="nb-NO" sz="2600" dirty="0">
              <a:latin typeface="Arial Black"/>
              <a:cs typeface="Arial Black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Praksiskollektivet (C) </a:t>
            </a:r>
            <a:endParaRPr lang="nb-NO" dirty="0"/>
          </a:p>
        </p:txBody>
      </p:sp>
      <p:pic>
        <p:nvPicPr>
          <p:cNvPr id="5" name="Bilde 4" descr="Kroppen transparent med  smerter 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90" y="1108508"/>
            <a:ext cx="3274674" cy="524784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593387" y="3822148"/>
            <a:ext cx="222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Over/underpronasjon</a:t>
            </a:r>
            <a:endParaRPr lang="nb-NO" dirty="0" smtClean="0"/>
          </a:p>
          <a:p>
            <a:r>
              <a:rPr lang="nb-NO" dirty="0" smtClean="0"/>
              <a:t>Plattfot/hulfot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57200" y="5508720"/>
            <a:ext cx="476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Klinikk:__________________________________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186054" y="60866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895879"/>
            <a:ext cx="7772400" cy="646391"/>
          </a:xfrm>
        </p:spPr>
        <p:txBody>
          <a:bodyPr>
            <a:noAutofit/>
          </a:bodyPr>
          <a:lstStyle/>
          <a:p>
            <a:r>
              <a:rPr lang="nb-NO" sz="3000" b="1" dirty="0" smtClean="0"/>
              <a:t>Informasjon: </a:t>
            </a:r>
            <a:r>
              <a:rPr lang="nb-NO" sz="3000" b="1" dirty="0" smtClean="0"/>
              <a:t/>
            </a:r>
            <a:br>
              <a:rPr lang="nb-NO" sz="3000" b="1" dirty="0" smtClean="0"/>
            </a:br>
            <a:r>
              <a:rPr lang="nb-NO" sz="2600" b="1" dirty="0" smtClean="0"/>
              <a:t>Hvorfor blir føttene slitne, brennende og </a:t>
            </a:r>
            <a:r>
              <a:rPr lang="nb-NO" sz="2600" b="1" dirty="0" smtClean="0"/>
              <a:t>verkende</a:t>
            </a:r>
            <a:r>
              <a:rPr lang="nb-NO" sz="2600" b="1" dirty="0" smtClean="0"/>
              <a:t>?</a:t>
            </a:r>
            <a:r>
              <a:rPr lang="nb-NO" sz="3600" dirty="0" smtClean="0"/>
              <a:t/>
            </a:r>
            <a:br>
              <a:rPr lang="nb-NO" sz="3600" dirty="0" smtClean="0"/>
            </a:b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5546" y="1341945"/>
            <a:ext cx="5834254" cy="4814080"/>
          </a:xfrm>
        </p:spPr>
        <p:txBody>
          <a:bodyPr>
            <a:normAutofit fontScale="25000" lnSpcReduction="20000"/>
          </a:bodyPr>
          <a:lstStyle/>
          <a:p>
            <a:endParaRPr lang="nb-NO" sz="6154" dirty="0" smtClean="0"/>
          </a:p>
          <a:p>
            <a:r>
              <a:rPr lang="nb-NO" sz="8000" dirty="0">
                <a:solidFill>
                  <a:schemeClr val="tx1"/>
                </a:solidFill>
              </a:rPr>
              <a:t>Forskning har vist at </a:t>
            </a:r>
            <a:r>
              <a:rPr lang="nb-NO" sz="8000" dirty="0" err="1">
                <a:solidFill>
                  <a:schemeClr val="tx1"/>
                </a:solidFill>
              </a:rPr>
              <a:t>nedsunken</a:t>
            </a:r>
            <a:r>
              <a:rPr lang="nb-NO" sz="8000" dirty="0">
                <a:solidFill>
                  <a:schemeClr val="tx1"/>
                </a:solidFill>
              </a:rPr>
              <a:t> </a:t>
            </a:r>
            <a:r>
              <a:rPr lang="nb-NO" sz="8000" dirty="0" err="1">
                <a:solidFill>
                  <a:schemeClr val="tx1"/>
                </a:solidFill>
              </a:rPr>
              <a:t>fotbue</a:t>
            </a:r>
            <a:r>
              <a:rPr lang="nb-NO" sz="8000" dirty="0">
                <a:solidFill>
                  <a:schemeClr val="tx1"/>
                </a:solidFill>
              </a:rPr>
              <a:t>, eller mer presist </a:t>
            </a:r>
            <a:r>
              <a:rPr lang="nb-NO" sz="8000" dirty="0" err="1">
                <a:solidFill>
                  <a:schemeClr val="tx1"/>
                </a:solidFill>
              </a:rPr>
              <a:t>overpronasjon</a:t>
            </a:r>
            <a:r>
              <a:rPr lang="nb-NO" sz="8000" dirty="0">
                <a:solidFill>
                  <a:schemeClr val="tx1"/>
                </a:solidFill>
              </a:rPr>
              <a:t>, gjør at personen bruker mer energi på å gå, noe som fører til mye større grad av tretthet på slutten av dagen enn hos personer med normale føtter.</a:t>
            </a:r>
          </a:p>
          <a:p>
            <a:r>
              <a:rPr lang="nb-NO" sz="8000" dirty="0">
                <a:solidFill>
                  <a:schemeClr val="tx1"/>
                </a:solidFill>
              </a:rPr>
              <a:t>Denne teorien ble dokumentert i et forskningsprosjekt publisert i tidsskriftet Journal </a:t>
            </a:r>
            <a:r>
              <a:rPr lang="nb-NO" sz="8000" dirty="0" err="1">
                <a:solidFill>
                  <a:schemeClr val="tx1"/>
                </a:solidFill>
              </a:rPr>
              <a:t>of</a:t>
            </a:r>
            <a:r>
              <a:rPr lang="nb-NO" sz="8000" dirty="0">
                <a:solidFill>
                  <a:schemeClr val="tx1"/>
                </a:solidFill>
              </a:rPr>
              <a:t> </a:t>
            </a:r>
            <a:r>
              <a:rPr lang="nb-NO" sz="8000" dirty="0" err="1">
                <a:solidFill>
                  <a:schemeClr val="tx1"/>
                </a:solidFill>
              </a:rPr>
              <a:t>the</a:t>
            </a:r>
            <a:r>
              <a:rPr lang="nb-NO" sz="8000" dirty="0">
                <a:solidFill>
                  <a:schemeClr val="tx1"/>
                </a:solidFill>
              </a:rPr>
              <a:t> American </a:t>
            </a:r>
            <a:r>
              <a:rPr lang="nb-NO" sz="8000" dirty="0" err="1">
                <a:solidFill>
                  <a:schemeClr val="tx1"/>
                </a:solidFill>
              </a:rPr>
              <a:t>Podiatric</a:t>
            </a:r>
            <a:r>
              <a:rPr lang="nb-NO" sz="8000" dirty="0">
                <a:solidFill>
                  <a:schemeClr val="tx1"/>
                </a:solidFill>
              </a:rPr>
              <a:t> </a:t>
            </a:r>
            <a:r>
              <a:rPr lang="nb-NO" sz="8000" dirty="0" err="1">
                <a:solidFill>
                  <a:schemeClr val="tx1"/>
                </a:solidFill>
              </a:rPr>
              <a:t>Medical</a:t>
            </a:r>
            <a:r>
              <a:rPr lang="nb-NO" sz="8000" dirty="0">
                <a:solidFill>
                  <a:schemeClr val="tx1"/>
                </a:solidFill>
              </a:rPr>
              <a:t> Association.</a:t>
            </a:r>
          </a:p>
          <a:p>
            <a:r>
              <a:rPr lang="nb-NO" sz="8000" dirty="0">
                <a:solidFill>
                  <a:schemeClr val="tx1"/>
                </a:solidFill>
              </a:rPr>
              <a:t>Hvis du må anstrenge deg når du går eller står i lange perioder, vil det åpenbart ha konsekvenser for føttene dine. Andre faktorer er sko som ikke </a:t>
            </a:r>
            <a:r>
              <a:rPr lang="nb-NO" sz="8000" dirty="0" smtClean="0">
                <a:solidFill>
                  <a:schemeClr val="tx1"/>
                </a:solidFill>
              </a:rPr>
              <a:t>passer foten din, </a:t>
            </a:r>
            <a:r>
              <a:rPr lang="nb-NO" sz="8000" dirty="0">
                <a:solidFill>
                  <a:schemeClr val="tx1"/>
                </a:solidFill>
              </a:rPr>
              <a:t>og trange sokker eller strømper. Redusert blodsirkulasjon i anklene og føttene gir også slitne, verkende føtter.</a:t>
            </a:r>
          </a:p>
          <a:p>
            <a:r>
              <a:rPr lang="nb-NO" sz="8000" dirty="0">
                <a:solidFill>
                  <a:schemeClr val="tx1"/>
                </a:solidFill>
              </a:rPr>
              <a:t>En rekke systemiske sykdommer kan også føre til verkende føtter. Noen rammes for eksempel av </a:t>
            </a:r>
            <a:r>
              <a:rPr lang="nb-NO" sz="8000" dirty="0" err="1">
                <a:solidFill>
                  <a:schemeClr val="tx1"/>
                </a:solidFill>
              </a:rPr>
              <a:t>diabetesfot</a:t>
            </a:r>
            <a:r>
              <a:rPr lang="nb-NO" sz="8000" dirty="0">
                <a:solidFill>
                  <a:schemeClr val="tx1"/>
                </a:solidFill>
              </a:rPr>
              <a:t>, en tilstand hvor pasienten først opplever kraftig smerte og deretter tap av følelse i foten. Andre sykdommer som kan føre til </a:t>
            </a:r>
            <a:r>
              <a:rPr lang="nb-NO" sz="8000" dirty="0" err="1">
                <a:solidFill>
                  <a:schemeClr val="tx1"/>
                </a:solidFill>
              </a:rPr>
              <a:t>fotsmerter</a:t>
            </a:r>
            <a:r>
              <a:rPr lang="nb-NO" sz="8000" dirty="0">
                <a:solidFill>
                  <a:schemeClr val="tx1"/>
                </a:solidFill>
              </a:rPr>
              <a:t>, er leddbetennelse.</a:t>
            </a:r>
          </a:p>
          <a:p>
            <a:r>
              <a:rPr lang="nb-NO" sz="8800" dirty="0">
                <a:solidFill>
                  <a:schemeClr val="tx1"/>
                </a:solidFill>
              </a:rPr>
              <a:t> </a:t>
            </a:r>
          </a:p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019800" y="1905083"/>
            <a:ext cx="291753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Symptomer hulfot: </a:t>
            </a:r>
          </a:p>
          <a:p>
            <a:pPr>
              <a:buFontTx/>
              <a:buChar char="-"/>
            </a:pPr>
            <a:r>
              <a:rPr lang="nb-NO" dirty="0" smtClean="0"/>
              <a:t>Smerte utsiden av fot, ankel</a:t>
            </a:r>
          </a:p>
          <a:p>
            <a:pPr>
              <a:buFontTx/>
              <a:buChar char="-"/>
            </a:pPr>
            <a:r>
              <a:rPr lang="nb-NO" dirty="0" smtClean="0"/>
              <a:t>Smerte utside kne</a:t>
            </a:r>
          </a:p>
          <a:p>
            <a:pPr>
              <a:buFontTx/>
              <a:buChar char="-"/>
            </a:pPr>
            <a:r>
              <a:rPr lang="nb-NO" dirty="0" smtClean="0"/>
              <a:t>Krampe legg</a:t>
            </a:r>
          </a:p>
          <a:p>
            <a:pPr>
              <a:buFontTx/>
              <a:buChar char="-"/>
            </a:pPr>
            <a:r>
              <a:rPr lang="nb-NO" dirty="0" smtClean="0"/>
              <a:t>Krampe i </a:t>
            </a:r>
            <a:r>
              <a:rPr lang="nb-NO" dirty="0" err="1" smtClean="0"/>
              <a:t>fotbue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Hælsmerte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Forfotsmerte</a:t>
            </a: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019800" y="4365807"/>
            <a:ext cx="2917539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Symptomer plattfot: </a:t>
            </a:r>
          </a:p>
          <a:p>
            <a:pPr>
              <a:buFontTx/>
              <a:buChar char="-"/>
            </a:pPr>
            <a:r>
              <a:rPr lang="nb-NO" dirty="0" smtClean="0"/>
              <a:t>Smerte i ankel</a:t>
            </a:r>
          </a:p>
          <a:p>
            <a:pPr>
              <a:buFontTx/>
              <a:buChar char="-"/>
            </a:pPr>
            <a:r>
              <a:rPr lang="nb-NO" dirty="0" smtClean="0"/>
              <a:t>Smerte innside kne</a:t>
            </a:r>
          </a:p>
          <a:p>
            <a:pPr>
              <a:buFontTx/>
              <a:buChar char="-"/>
            </a:pPr>
            <a:r>
              <a:rPr lang="nb-NO" dirty="0" smtClean="0"/>
              <a:t>Krampe legg</a:t>
            </a:r>
          </a:p>
          <a:p>
            <a:pPr>
              <a:buFontTx/>
              <a:buChar char="-"/>
            </a:pPr>
            <a:r>
              <a:rPr lang="nb-NO" dirty="0" smtClean="0"/>
              <a:t>Krampe, smerte i </a:t>
            </a:r>
            <a:r>
              <a:rPr lang="nb-NO" dirty="0" err="1" smtClean="0"/>
              <a:t>fotbue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S</a:t>
            </a:r>
            <a:r>
              <a:rPr lang="nb-NO" dirty="0" smtClean="0"/>
              <a:t>merte innside hæl</a:t>
            </a:r>
          </a:p>
          <a:p>
            <a:pPr>
              <a:buFontTx/>
              <a:buChar char="-"/>
            </a:pP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63091" cy="1143000"/>
          </a:xfrm>
        </p:spPr>
        <p:txBody>
          <a:bodyPr/>
          <a:lstStyle/>
          <a:p>
            <a:r>
              <a:rPr lang="nb-NO" dirty="0" smtClean="0"/>
              <a:t>1.</a:t>
            </a:r>
            <a:r>
              <a:rPr lang="nb-NO" dirty="0" smtClean="0"/>
              <a:t> Sjekk slitemerke </a:t>
            </a:r>
            <a:r>
              <a:rPr lang="nb-NO" dirty="0" smtClean="0"/>
              <a:t>hel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298"/>
            <a:ext cx="6063091" cy="5160052"/>
          </a:xfrm>
        </p:spPr>
        <p:txBody>
          <a:bodyPr>
            <a:normAutofit/>
          </a:bodyPr>
          <a:lstStyle/>
          <a:p>
            <a:r>
              <a:rPr lang="nb-NO" sz="2600" dirty="0" smtClean="0"/>
              <a:t>Sjekk utsiden av skoens hel. Slitemerkene skal ligge mot utsiden av helen</a:t>
            </a:r>
          </a:p>
          <a:p>
            <a:r>
              <a:rPr lang="nb-NO" sz="2600" dirty="0" smtClean="0"/>
              <a:t>Ved slitemerker midt under eller på innsiden av skoen vil du sannsynligvis pronere for mye. Slitemerker helt på ytterkant hel og fremover vil kunne indikere </a:t>
            </a:r>
            <a:r>
              <a:rPr lang="nb-NO" sz="2600" dirty="0" err="1" smtClean="0"/>
              <a:t>underpronasjon</a:t>
            </a:r>
            <a:r>
              <a:rPr lang="nb-NO" sz="2600" dirty="0" smtClean="0"/>
              <a:t> eller hulfot </a:t>
            </a:r>
          </a:p>
          <a:p>
            <a:r>
              <a:rPr lang="nb-NO" sz="2600" dirty="0" smtClean="0"/>
              <a:t>Løpere med </a:t>
            </a:r>
            <a:r>
              <a:rPr lang="nb-NO" sz="2600" dirty="0" err="1" smtClean="0"/>
              <a:t>overpronasjon</a:t>
            </a:r>
            <a:r>
              <a:rPr lang="nb-NO" sz="2600" dirty="0" smtClean="0"/>
              <a:t> er normalt ikke raske løpere da foten og ankelen kollapser og klarer ikke overføre fremdriftskraft mellom </a:t>
            </a:r>
            <a:r>
              <a:rPr lang="nb-NO" sz="2600" dirty="0" err="1" smtClean="0"/>
              <a:t>fot-ankel</a:t>
            </a:r>
            <a:r>
              <a:rPr lang="nb-NO" sz="2600" dirty="0" smtClean="0"/>
              <a:t> – legg. </a:t>
            </a:r>
            <a:endParaRPr lang="nb-NO" sz="2600" dirty="0"/>
          </a:p>
        </p:txBody>
      </p:sp>
      <p:pic>
        <p:nvPicPr>
          <p:cNvPr id="5" name="Bilde 4" descr="Sko med hælslitas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14" y="4858804"/>
            <a:ext cx="1434186" cy="1497546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627262" y="5626261"/>
            <a:ext cx="69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Riktig</a:t>
            </a:r>
            <a:endParaRPr lang="nb-NO" dirty="0"/>
          </a:p>
        </p:txBody>
      </p:sp>
      <p:pic>
        <p:nvPicPr>
          <p:cNvPr id="8" name="Bilde 7" descr="SLitemerker overpronasj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14" y="2963819"/>
            <a:ext cx="1434186" cy="1434186"/>
          </a:xfrm>
          <a:prstGeom prst="rect">
            <a:avLst/>
          </a:prstGeom>
        </p:spPr>
      </p:pic>
      <p:pic>
        <p:nvPicPr>
          <p:cNvPr id="9" name="Bilde 8" descr="Slitemerker underpronasj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14" y="771998"/>
            <a:ext cx="1434186" cy="1541641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6627262" y="3349629"/>
            <a:ext cx="157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Overpronasjon</a:t>
            </a:r>
            <a:endParaRPr lang="nb-NO" dirty="0" smtClean="0"/>
          </a:p>
          <a:p>
            <a:r>
              <a:rPr lang="nb-NO" dirty="0" smtClean="0"/>
              <a:t>Plattfot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491445" y="1472365"/>
            <a:ext cx="1710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Underpronasjon</a:t>
            </a:r>
            <a:endParaRPr lang="nb-NO" dirty="0" smtClean="0"/>
          </a:p>
          <a:p>
            <a:r>
              <a:rPr lang="nb-NO" dirty="0" smtClean="0"/>
              <a:t>Hulfot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47430" y="227651"/>
            <a:ext cx="13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Pasientsjekk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Høyde på </a:t>
            </a:r>
            <a:r>
              <a:rPr lang="nb-NO" dirty="0" err="1" smtClean="0"/>
              <a:t>fotbue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877966" cy="4525963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- </a:t>
            </a:r>
            <a:r>
              <a:rPr lang="nb-NO" sz="2600" dirty="0" smtClean="0"/>
              <a:t>Sjekk om man kan stikke en finger under </a:t>
            </a:r>
            <a:r>
              <a:rPr lang="nb-NO" sz="2600" dirty="0" err="1" smtClean="0"/>
              <a:t>fotbuen</a:t>
            </a:r>
            <a:r>
              <a:rPr lang="nb-NO" sz="2600" dirty="0" smtClean="0"/>
              <a:t> mens du står. Her kan du be din partner om hjelp. Hvis en finger ikke får plass eller det oppstår ubehag, kan dette indikere </a:t>
            </a:r>
            <a:r>
              <a:rPr lang="nb-NO" sz="2600" dirty="0" err="1" smtClean="0"/>
              <a:t>overpronasjon</a:t>
            </a:r>
            <a:r>
              <a:rPr lang="nb-NO" sz="2600" dirty="0" smtClean="0"/>
              <a:t> eller plattfot. Kontakt din fotterapeut for en inngående sjekk og </a:t>
            </a:r>
            <a:r>
              <a:rPr lang="nb-NO" sz="2600" dirty="0" err="1" smtClean="0"/>
              <a:t>evt</a:t>
            </a:r>
            <a:r>
              <a:rPr lang="nb-NO" sz="2600" dirty="0" smtClean="0"/>
              <a:t> hjelp. </a:t>
            </a:r>
            <a:endParaRPr lang="nb-NO" sz="2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166" y="3246761"/>
            <a:ext cx="2393113" cy="179483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842021" y="5041596"/>
            <a:ext cx="137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Riktig </a:t>
            </a:r>
            <a:r>
              <a:rPr lang="nb-NO" dirty="0" err="1" smtClean="0"/>
              <a:t>fotbue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Praksiskollektivet (C)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15646" y="263596"/>
            <a:ext cx="133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Pasientsjekk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Gå på betong med våte føtter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5791976" cy="517845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En god indikator på </a:t>
            </a:r>
            <a:r>
              <a:rPr lang="nb-NO" dirty="0" err="1" smtClean="0"/>
              <a:t>nedsunken</a:t>
            </a:r>
            <a:r>
              <a:rPr lang="nb-NO" dirty="0" smtClean="0"/>
              <a:t> bue, </a:t>
            </a:r>
            <a:r>
              <a:rPr lang="nb-NO" dirty="0" err="1" smtClean="0"/>
              <a:t>pronasjon</a:t>
            </a:r>
            <a:r>
              <a:rPr lang="nb-NO" dirty="0" smtClean="0"/>
              <a:t>, plattfot, er å gå over et underlag som setter fotavtrykk med våt fotsåle. Da skal du ikke ha noe fotavtrykk på innsiden av </a:t>
            </a:r>
            <a:r>
              <a:rPr lang="nb-NO" dirty="0" err="1" smtClean="0"/>
              <a:t>midtfot</a:t>
            </a:r>
            <a:r>
              <a:rPr lang="nb-NO" dirty="0" smtClean="0"/>
              <a:t>. </a:t>
            </a:r>
          </a:p>
          <a:p>
            <a:pPr>
              <a:buNone/>
            </a:pPr>
            <a:r>
              <a:rPr lang="nb-NO" dirty="0" smtClean="0"/>
              <a:t>	Hvis denne delen er markert, kan dette indikere </a:t>
            </a:r>
          </a:p>
          <a:p>
            <a:pPr>
              <a:buNone/>
            </a:pPr>
            <a:r>
              <a:rPr lang="nb-NO" dirty="0" smtClean="0"/>
              <a:t>	</a:t>
            </a:r>
            <a:r>
              <a:rPr lang="nb-NO" dirty="0" err="1" smtClean="0"/>
              <a:t>overpronasjon</a:t>
            </a:r>
            <a:r>
              <a:rPr lang="nb-NO" dirty="0" smtClean="0"/>
              <a:t>, plattfot.</a:t>
            </a:r>
          </a:p>
          <a:p>
            <a:pPr>
              <a:buNone/>
            </a:pPr>
            <a:r>
              <a:rPr lang="nb-NO" dirty="0" smtClean="0"/>
              <a:t>	Hvis ikke foten er avtrykt i midten eller store deler ikke er avtrykt kan dette indikere </a:t>
            </a:r>
            <a:r>
              <a:rPr lang="nb-NO" dirty="0" err="1" smtClean="0"/>
              <a:t>underpronasjon</a:t>
            </a:r>
            <a:r>
              <a:rPr lang="nb-NO" dirty="0" smtClean="0"/>
              <a:t> eller hulfot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176" y="4528132"/>
            <a:ext cx="2437624" cy="182821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740370" y="6226764"/>
            <a:ext cx="144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Riktig avtrykk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12" y="1417638"/>
            <a:ext cx="2092969" cy="302981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485412" y="1248361"/>
            <a:ext cx="798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Norma</a:t>
            </a:r>
            <a:r>
              <a:rPr lang="nb-NO" sz="1600" dirty="0" smtClean="0"/>
              <a:t>l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183678" y="1263749"/>
            <a:ext cx="637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Hulfot</a:t>
            </a:r>
            <a:endParaRPr lang="nb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821568" y="1263749"/>
            <a:ext cx="723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Plattfot</a:t>
            </a:r>
            <a:endParaRPr lang="nb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287528" y="239633"/>
            <a:ext cx="133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Pasientsjekk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4. Sjekk knestillingen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00200"/>
            <a:ext cx="6001191" cy="452596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mot et speil og se på bena, knær, ankler. Ved feilstilling, </a:t>
            </a:r>
            <a:r>
              <a:rPr lang="nb-NO" dirty="0" err="1" smtClean="0"/>
              <a:t>overpronasjon</a:t>
            </a:r>
            <a:r>
              <a:rPr lang="nb-NO" dirty="0" smtClean="0"/>
              <a:t> berører knærne hverandre, eller er veldig nær. Man ”synker” ned på innsiden. Ved en bueform, der knærne går mye fra hverandre kan dette indikere </a:t>
            </a:r>
            <a:r>
              <a:rPr lang="nb-NO" dirty="0" err="1" smtClean="0"/>
              <a:t>underpronasjon</a:t>
            </a:r>
            <a:r>
              <a:rPr lang="nb-NO" dirty="0" smtClean="0"/>
              <a:t>, hulfot.</a:t>
            </a:r>
          </a:p>
          <a:p>
            <a:pPr>
              <a:buNone/>
            </a:pPr>
            <a:r>
              <a:rPr lang="nb-NO" dirty="0" smtClean="0"/>
              <a:t>	I en slik indikasjon kan det være lurt å kontakte fotterapeut for en nærmere sjekk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90" y="2438193"/>
            <a:ext cx="2398016" cy="1798512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90" y="4555959"/>
            <a:ext cx="2398016" cy="180039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71391" y="323505"/>
            <a:ext cx="133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Pasientsjekk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86642"/>
            <a:ext cx="6802890" cy="4916016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Hos oss er vi opptatt av å finne årsaken til din smerte. </a:t>
            </a:r>
          </a:p>
          <a:p>
            <a:pPr>
              <a:buNone/>
            </a:pPr>
            <a:r>
              <a:rPr lang="nb-NO" dirty="0" smtClean="0"/>
              <a:t>Vi analyserer hvordan du går, foretar leddtester og føringstester på din fot. </a:t>
            </a:r>
          </a:p>
          <a:p>
            <a:pPr>
              <a:buNone/>
            </a:pPr>
            <a:r>
              <a:rPr lang="nb-NO" dirty="0" smtClean="0"/>
              <a:t>Vi foretar </a:t>
            </a:r>
            <a:r>
              <a:rPr lang="nb-NO" dirty="0" err="1" smtClean="0"/>
              <a:t>skoanalyse</a:t>
            </a:r>
            <a:r>
              <a:rPr lang="nb-NO" dirty="0" smtClean="0"/>
              <a:t> og anbefaler deg hva du bør tenke på ved </a:t>
            </a:r>
            <a:r>
              <a:rPr lang="nb-NO" dirty="0" err="1" smtClean="0"/>
              <a:t>skokjøp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Vi tilpasser en individuell aktiv behandlingssåle basert på alle nevnte tester.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Praksiskollektivet (C) </a:t>
            </a:r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15792</TotalTime>
  <Words>603</Words>
  <Application>Microsoft Macintosh PowerPoint</Application>
  <PresentationFormat>Skjermfremvisning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Utformingsmal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Praksiskollektivet </vt:lpstr>
      <vt:lpstr>Informasjon:  Hvorfor blir føttene slitne, brennende og verkende? </vt:lpstr>
      <vt:lpstr>1. Sjekk slitemerke hel</vt:lpstr>
      <vt:lpstr>2. Høyde på fotbue</vt:lpstr>
      <vt:lpstr>3. Gå på betong med våte føtter</vt:lpstr>
      <vt:lpstr>4. Sjekk knestillingen</vt:lpstr>
      <vt:lpstr>Lysbilde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Hvorfor blir føttene slitne, brennende og verkende? </dc:title>
  <dc:creator>Håvard Høydahl</dc:creator>
  <cp:lastModifiedBy>Håvard Høydahl</cp:lastModifiedBy>
  <cp:revision>13</cp:revision>
  <dcterms:created xsi:type="dcterms:W3CDTF">2018-03-27T11:25:16Z</dcterms:created>
  <dcterms:modified xsi:type="dcterms:W3CDTF">2018-04-07T07:24:20Z</dcterms:modified>
</cp:coreProperties>
</file>